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Kanit" pitchFamily="2" charset="-34"/>
      <p:regular r:id="rId16"/>
      <p:bold r:id="rId17"/>
    </p:embeddedFont>
    <p:embeddedFont>
      <p:font typeface="Martel Sans Light" pitchFamily="2" charset="7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04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8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Disease Prediction System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 AI-powered diagnostic assistant for early detection and improved healthcare outcomes.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0E654-D615-78B0-3A95-331CA4C9F2B9}"/>
              </a:ext>
            </a:extLst>
          </p:cNvPr>
          <p:cNvSpPr/>
          <p:nvPr/>
        </p:nvSpPr>
        <p:spPr>
          <a:xfrm>
            <a:off x="12765386" y="7590592"/>
            <a:ext cx="1865014" cy="639008"/>
          </a:xfrm>
          <a:prstGeom prst="rect">
            <a:avLst/>
          </a:prstGeom>
          <a:solidFill>
            <a:srgbClr val="0F0B35"/>
          </a:solidFill>
          <a:ln>
            <a:solidFill>
              <a:srgbClr val="0F0B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104084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Introduction: Bridging the Healthcare Gap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Healthcare diagnosis often demands expert knowledge and timely medical consultation. Unfortunately, individuals frequently misinterpret early symptoms, leading to delayed diagnoses and potential complications.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24181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Thanks to advancements in AI and machine learning, it's now possible to analyse symptom patterns and predict probable diseases with remarkable accuracy.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288637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project focuses on developing an AI-powered disease prediction system. It leverages symptom inputs to generate real-time, accurate predictions via an interactive web-based dashboard.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36288B-1490-997F-3AD5-F792C836F80B}"/>
              </a:ext>
            </a:extLst>
          </p:cNvPr>
          <p:cNvSpPr/>
          <p:nvPr/>
        </p:nvSpPr>
        <p:spPr>
          <a:xfrm>
            <a:off x="12765386" y="7590592"/>
            <a:ext cx="1865014" cy="639008"/>
          </a:xfrm>
          <a:prstGeom prst="rect">
            <a:avLst/>
          </a:prstGeom>
          <a:solidFill>
            <a:srgbClr val="0F0B35"/>
          </a:solidFill>
          <a:ln>
            <a:solidFill>
              <a:srgbClr val="0F0B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600" y="803672"/>
            <a:ext cx="7843599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Challenge: Timely and Accurate Diagnosis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36600" y="2175272"/>
            <a:ext cx="7843599" cy="1099066"/>
          </a:xfrm>
          <a:prstGeom prst="roundRect">
            <a:avLst>
              <a:gd name="adj" fmla="val 9984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40" y="2175272"/>
            <a:ext cx="91440" cy="1099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13778" y="2383869"/>
            <a:ext cx="269569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Symptom Misinterpretation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413778" y="2768560"/>
            <a:ext cx="735782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Users struggle to interpret symptoms correctly, often delaying critical care.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136600" y="3460075"/>
            <a:ext cx="7843599" cy="1099066"/>
          </a:xfrm>
          <a:prstGeom prst="roundRect">
            <a:avLst>
              <a:gd name="adj" fmla="val 9984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40" y="3460075"/>
            <a:ext cx="91440" cy="1099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13778" y="3668673"/>
            <a:ext cx="2611517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Limited Doctor Availability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413778" y="4053364"/>
            <a:ext cx="735782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Immediate medical consultation isn't always possible when symptoms first appear.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6136600" y="4744879"/>
            <a:ext cx="7843599" cy="1099066"/>
          </a:xfrm>
          <a:prstGeom prst="roundRect">
            <a:avLst>
              <a:gd name="adj" fmla="val 9984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40" y="4744879"/>
            <a:ext cx="91440" cy="10990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13778" y="4953476"/>
            <a:ext cx="262509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Inaccurate Online Checkers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413778" y="5338167"/>
            <a:ext cx="735782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Traditional, rule-based online symptom checkers are often unreliable and lack depth.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136600" y="6029682"/>
            <a:ext cx="7843599" cy="1396246"/>
          </a:xfrm>
          <a:prstGeom prst="roundRect">
            <a:avLst>
              <a:gd name="adj" fmla="val 7859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740" y="6029682"/>
            <a:ext cx="91440" cy="139624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413778" y="6238280"/>
            <a:ext cx="2185749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Problem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6413778" y="6622971"/>
            <a:ext cx="73578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 need a fast, reliable, machine-learning-based diagnostic assistant. The main challenge is accurately mapping 132+ symptoms to 40+ diseases instantly.</a:t>
            </a:r>
            <a:endParaRPr lang="en-US" sz="14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875CD9-C716-CE28-1F1E-DC201108CACB}"/>
              </a:ext>
            </a:extLst>
          </p:cNvPr>
          <p:cNvSpPr/>
          <p:nvPr/>
        </p:nvSpPr>
        <p:spPr>
          <a:xfrm>
            <a:off x="12765386" y="7590592"/>
            <a:ext cx="1865014" cy="639008"/>
          </a:xfrm>
          <a:prstGeom prst="rect">
            <a:avLst/>
          </a:prstGeom>
          <a:solidFill>
            <a:srgbClr val="0F0B35"/>
          </a:solidFill>
          <a:ln>
            <a:solidFill>
              <a:srgbClr val="0F0B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606" y="1028700"/>
            <a:ext cx="7753588" cy="1168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Objectives: Crafting a Smart Diagnostic Tool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1606" y="2495074"/>
            <a:ext cx="794623" cy="1444228"/>
          </a:xfrm>
          <a:prstGeom prst="roundRect">
            <a:avLst>
              <a:gd name="adj" fmla="val 360005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429970" y="3030974"/>
            <a:ext cx="297894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174825" y="2693670"/>
            <a:ext cx="233707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Primary Objective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174825" y="3104912"/>
            <a:ext cx="6760369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design and deploy an AI-driven model that predicts the most probable disease based on user-selected symptoms.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1606" y="4137898"/>
            <a:ext cx="794623" cy="3062883"/>
          </a:xfrm>
          <a:prstGeom prst="roundRect">
            <a:avLst>
              <a:gd name="adj" fmla="val 360005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6429970" y="5483066"/>
            <a:ext cx="297894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174825" y="4336494"/>
            <a:ext cx="233707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Specific Objectives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174825" y="4747736"/>
            <a:ext cx="676036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Clean and preprocess the symptoms dataset effectively.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174825" y="5135047"/>
            <a:ext cx="676036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Train multiple ML models and compare their performance.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174825" y="5522357"/>
            <a:ext cx="676036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Automatically select the best-performing model for deployment.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174825" y="5909667"/>
            <a:ext cx="676036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Deploy the model efficiently through a Flask API.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174825" y="6296978"/>
            <a:ext cx="676036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Build an interactive Streamlit dashboard for public access.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174825" y="6684288"/>
            <a:ext cx="676036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 top disease probabilities to enhance user understanding.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26360-9468-BF55-D6E6-6E97F7D4C034}"/>
              </a:ext>
            </a:extLst>
          </p:cNvPr>
          <p:cNvSpPr/>
          <p:nvPr/>
        </p:nvSpPr>
        <p:spPr>
          <a:xfrm>
            <a:off x="12765386" y="7590592"/>
            <a:ext cx="1865014" cy="639008"/>
          </a:xfrm>
          <a:prstGeom prst="rect">
            <a:avLst/>
          </a:prstGeom>
          <a:solidFill>
            <a:srgbClr val="0F0B35"/>
          </a:solidFill>
          <a:ln>
            <a:solidFill>
              <a:srgbClr val="0F0B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511" y="796528"/>
            <a:ext cx="8930878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Our Solution: A Comprehensive AI Ecosystem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61511" y="1730335"/>
            <a:ext cx="6559153" cy="2723793"/>
          </a:xfrm>
          <a:prstGeom prst="roundRect">
            <a:avLst>
              <a:gd name="adj" fmla="val 1041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4371" y="1753195"/>
            <a:ext cx="6513433" cy="566976"/>
          </a:xfrm>
          <a:prstGeom prst="roundRect">
            <a:avLst>
              <a:gd name="adj" fmla="val 162"/>
            </a:avLst>
          </a:prstGeom>
          <a:solidFill>
            <a:srgbClr val="2F2B54"/>
          </a:solidFill>
          <a:ln/>
        </p:spPr>
      </p:sp>
      <p:sp>
        <p:nvSpPr>
          <p:cNvPr id="5" name="Text 3"/>
          <p:cNvSpPr/>
          <p:nvPr/>
        </p:nvSpPr>
        <p:spPr>
          <a:xfrm>
            <a:off x="3799284" y="1859518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73323" y="2509123"/>
            <a:ext cx="2416612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Machine Learning 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73323" y="2900482"/>
            <a:ext cx="61355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Trained on 4920 records with 132 symptoms.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73323" y="3268980"/>
            <a:ext cx="61355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Multi-model comparison: RandomForest, XGBoost, SVM, Logistic Regression, DecisionTree.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873323" y="3939897"/>
            <a:ext cx="61355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Selected best model: Random Forest (achieved 100% accuracy).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409617" y="1730335"/>
            <a:ext cx="6559272" cy="2723793"/>
          </a:xfrm>
          <a:prstGeom prst="roundRect">
            <a:avLst>
              <a:gd name="adj" fmla="val 1041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32477" y="1753195"/>
            <a:ext cx="6513552" cy="566976"/>
          </a:xfrm>
          <a:prstGeom prst="roundRect">
            <a:avLst>
              <a:gd name="adj" fmla="val 162"/>
            </a:avLst>
          </a:prstGeom>
          <a:solidFill>
            <a:srgbClr val="2F2B54"/>
          </a:solidFill>
          <a:ln/>
        </p:spPr>
      </p:sp>
      <p:sp>
        <p:nvSpPr>
          <p:cNvPr id="12" name="Text 10"/>
          <p:cNvSpPr/>
          <p:nvPr/>
        </p:nvSpPr>
        <p:spPr>
          <a:xfrm>
            <a:off x="10547509" y="1859518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21429" y="2509123"/>
            <a:ext cx="2223611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Backend (Flask API)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21429" y="2900482"/>
            <a:ext cx="6135648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/symptoms</a:t>
            </a: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→ Returns all available symptoms.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621429" y="3299460"/>
            <a:ext cx="6135648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/predict</a:t>
            </a: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→ Accepts symptoms and returns disease prediction.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621429" y="3698438"/>
            <a:ext cx="61356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Seamlessly connects the ML model with the front-end interface.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661511" y="4643080"/>
            <a:ext cx="6559153" cy="2789873"/>
          </a:xfrm>
          <a:prstGeom prst="roundRect">
            <a:avLst>
              <a:gd name="adj" fmla="val 101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84371" y="4665940"/>
            <a:ext cx="6513433" cy="566976"/>
          </a:xfrm>
          <a:prstGeom prst="roundRect">
            <a:avLst>
              <a:gd name="adj" fmla="val 162"/>
            </a:avLst>
          </a:prstGeom>
          <a:solidFill>
            <a:srgbClr val="2F2B54"/>
          </a:solidFill>
          <a:ln/>
        </p:spPr>
      </p:sp>
      <p:sp>
        <p:nvSpPr>
          <p:cNvPr id="19" name="Text 17"/>
          <p:cNvSpPr/>
          <p:nvPr/>
        </p:nvSpPr>
        <p:spPr>
          <a:xfrm>
            <a:off x="3799284" y="4772263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873323" y="5421868"/>
            <a:ext cx="3126343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Frontend (Streamlit Dashboard)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73323" y="5813227"/>
            <a:ext cx="61355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User-friendly multi-select dropdown for symptom input.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873323" y="6181725"/>
            <a:ext cx="61355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Dashboard sends selected symptoms to the API for processing.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873323" y="6550223"/>
            <a:ext cx="61355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Displays predicted disease and relevant health tips.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873323" y="6918722"/>
            <a:ext cx="61355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Features a clean, modern, and responsive user interface.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7409617" y="4643080"/>
            <a:ext cx="6559272" cy="2789873"/>
          </a:xfrm>
          <a:prstGeom prst="roundRect">
            <a:avLst>
              <a:gd name="adj" fmla="val 101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432477" y="4665940"/>
            <a:ext cx="6513552" cy="566976"/>
          </a:xfrm>
          <a:prstGeom prst="roundRect">
            <a:avLst>
              <a:gd name="adj" fmla="val 162"/>
            </a:avLst>
          </a:prstGeom>
          <a:solidFill>
            <a:srgbClr val="2F2B54"/>
          </a:solidFill>
          <a:ln/>
        </p:spPr>
      </p:sp>
      <p:sp>
        <p:nvSpPr>
          <p:cNvPr id="27" name="Text 25"/>
          <p:cNvSpPr/>
          <p:nvPr/>
        </p:nvSpPr>
        <p:spPr>
          <a:xfrm>
            <a:off x="10547509" y="4772263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621429" y="5421868"/>
            <a:ext cx="2223611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Impact &amp; Potential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621429" y="5813227"/>
            <a:ext cx="61356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Empowers users with early understanding of possible diseases.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621429" y="6181725"/>
            <a:ext cx="61356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Supports health awareness and education initiatives.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7621429" y="6550223"/>
            <a:ext cx="61356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Delivers instant and accurate predictions.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621429" y="6918722"/>
            <a:ext cx="61356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Designed for expandability into real-world medical applications.</a:t>
            </a:r>
            <a:endParaRPr lang="en-US" sz="1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949FA7-445B-996E-76B5-CBEF650D412A}"/>
              </a:ext>
            </a:extLst>
          </p:cNvPr>
          <p:cNvSpPr/>
          <p:nvPr/>
        </p:nvSpPr>
        <p:spPr>
          <a:xfrm>
            <a:off x="12765386" y="7590592"/>
            <a:ext cx="1865014" cy="639008"/>
          </a:xfrm>
          <a:prstGeom prst="rect">
            <a:avLst/>
          </a:prstGeom>
          <a:solidFill>
            <a:srgbClr val="0F0B35"/>
          </a:solidFill>
          <a:ln>
            <a:solidFill>
              <a:srgbClr val="0F0B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575" y="611862"/>
            <a:ext cx="8304728" cy="506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Methodology: Building the Prediction Pipeline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02575" y="1462564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75" y="1732240"/>
            <a:ext cx="4360307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2575" y="1864042"/>
            <a:ext cx="2025848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Collection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02575" y="2220516"/>
            <a:ext cx="436030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Utilised Training.csv, a dataset comprising 4920 rows with 132 symptoms and a prognosis label.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135047" y="1462564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047" y="1732240"/>
            <a:ext cx="4360307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35047" y="1864042"/>
            <a:ext cx="2025848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Preprocessing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5135047" y="2220516"/>
            <a:ext cx="436030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Removed empty columns and imputed missing values (mean/mode).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135047" y="2831544"/>
            <a:ext cx="436030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Encoded categorical targets using LabelEncoder.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5135047" y="3167182"/>
            <a:ext cx="4360307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Built a robust preprocessing pipeline with SimpleImputer, StandardScaler, and OneHotEncoder via ColumnTransformer.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9667518" y="1462564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518" y="1749385"/>
            <a:ext cx="4360307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67518" y="1864042"/>
            <a:ext cx="289774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Data Analysis (EDA)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9667518" y="2220516"/>
            <a:ext cx="436030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Generated insights through target distribution, correlation heatmaps, and symptom frequency plots.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602575" y="4294584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75" y="4546997"/>
            <a:ext cx="4360307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02575" y="4696063"/>
            <a:ext cx="2025848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Training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602575" y="5052536"/>
            <a:ext cx="4360307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Trained RandomForest, Logistic Regression, DecisionTree, Support Vector Machine, and XGBoost. Evaluated rigorously using Accuracy, Precision, Recall, F1 Score, ROC-AUC, and Confusion Matrix.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5135047" y="4294584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05</a:t>
            </a:r>
            <a:endParaRPr lang="en-US" sz="13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047" y="4564261"/>
            <a:ext cx="4360307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35047" y="4696063"/>
            <a:ext cx="2298144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Selection &amp; Tuning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5135047" y="5052536"/>
            <a:ext cx="4360307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Selected Random Forest as the best model, further tuned using RandomizedSearchCV and GridSearchCV. Stored as </a:t>
            </a:r>
            <a:r>
              <a:rPr lang="en-US" sz="13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best_tuned_model.joblib</a:t>
            </a: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350" dirty="0"/>
          </a:p>
        </p:txBody>
      </p:sp>
      <p:sp>
        <p:nvSpPr>
          <p:cNvPr id="25" name="Text 18"/>
          <p:cNvSpPr/>
          <p:nvPr/>
        </p:nvSpPr>
        <p:spPr>
          <a:xfrm>
            <a:off x="9667518" y="4294584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06</a:t>
            </a:r>
            <a:endParaRPr lang="en-US" sz="1350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518" y="4564261"/>
            <a:ext cx="4360307" cy="2286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9667518" y="4696063"/>
            <a:ext cx="2025848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Backend (Flask)</a:t>
            </a:r>
            <a:endParaRPr lang="en-US" sz="1550" dirty="0"/>
          </a:p>
        </p:txBody>
      </p:sp>
      <p:sp>
        <p:nvSpPr>
          <p:cNvPr id="28" name="Text 20"/>
          <p:cNvSpPr/>
          <p:nvPr/>
        </p:nvSpPr>
        <p:spPr>
          <a:xfrm>
            <a:off x="9667518" y="5052536"/>
            <a:ext cx="4360307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Created a REST API for predictions, loading the trained model on server startup, accepting JSON input, and returning predicted diseases.</a:t>
            </a:r>
            <a:endParaRPr lang="en-US" sz="1350" dirty="0"/>
          </a:p>
        </p:txBody>
      </p:sp>
      <p:sp>
        <p:nvSpPr>
          <p:cNvPr id="29" name="Text 21"/>
          <p:cNvSpPr/>
          <p:nvPr/>
        </p:nvSpPr>
        <p:spPr>
          <a:xfrm>
            <a:off x="602575" y="6455331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07</a:t>
            </a:r>
            <a:endParaRPr lang="en-US" sz="1350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75" y="6690598"/>
            <a:ext cx="13425249" cy="2286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602575" y="6856809"/>
            <a:ext cx="2025848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Frontend (Streamlit)</a:t>
            </a:r>
            <a:endParaRPr lang="en-US" sz="1550" dirty="0"/>
          </a:p>
        </p:txBody>
      </p:sp>
      <p:sp>
        <p:nvSpPr>
          <p:cNvPr id="32" name="Text 23"/>
          <p:cNvSpPr/>
          <p:nvPr/>
        </p:nvSpPr>
        <p:spPr>
          <a:xfrm>
            <a:off x="602575" y="7213283"/>
            <a:ext cx="1342524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Developed a user-friendly UI with real-time prediction, dynamic symptom fetching, and a dedicated health &amp; wellness tips section.</a:t>
            </a:r>
            <a:endParaRPr lang="en-US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A985BC-9F37-5CB8-4FC4-E7C0A2D5B7A2}"/>
              </a:ext>
            </a:extLst>
          </p:cNvPr>
          <p:cNvSpPr/>
          <p:nvPr/>
        </p:nvSpPr>
        <p:spPr>
          <a:xfrm>
            <a:off x="12765386" y="7590592"/>
            <a:ext cx="1865014" cy="639008"/>
          </a:xfrm>
          <a:prstGeom prst="rect">
            <a:avLst/>
          </a:prstGeom>
          <a:solidFill>
            <a:srgbClr val="0F0B35"/>
          </a:solidFill>
          <a:ln>
            <a:solidFill>
              <a:srgbClr val="0F0B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078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135" y="2206228"/>
            <a:ext cx="34031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Tools of the Trade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506135" y="3011091"/>
            <a:ext cx="6632615" cy="1456134"/>
          </a:xfrm>
          <a:prstGeom prst="roundRect">
            <a:avLst>
              <a:gd name="adj" fmla="val 1490"/>
            </a:avLst>
          </a:prstGeom>
          <a:solidFill>
            <a:srgbClr val="2F2B54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7" y="3155632"/>
            <a:ext cx="433864" cy="4338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977" y="3274933"/>
            <a:ext cx="195143" cy="1951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0677" y="3734038"/>
            <a:ext cx="170152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Programming</a:t>
            </a:r>
            <a:endParaRPr lang="en-US" sz="1300" dirty="0"/>
          </a:p>
        </p:txBody>
      </p:sp>
      <p:sp>
        <p:nvSpPr>
          <p:cNvPr id="8" name="Text 3"/>
          <p:cNvSpPr/>
          <p:nvPr/>
        </p:nvSpPr>
        <p:spPr>
          <a:xfrm>
            <a:off x="650677" y="4091226"/>
            <a:ext cx="63435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Python, Scikit-Learn, XGBoost, NumPy &amp; Pandas</a:t>
            </a:r>
            <a:endParaRPr lang="en-US" sz="1100" dirty="0"/>
          </a:p>
        </p:txBody>
      </p:sp>
      <p:sp>
        <p:nvSpPr>
          <p:cNvPr id="9" name="Shape 4"/>
          <p:cNvSpPr/>
          <p:nvPr/>
        </p:nvSpPr>
        <p:spPr>
          <a:xfrm>
            <a:off x="506135" y="4611767"/>
            <a:ext cx="6632615" cy="1456134"/>
          </a:xfrm>
          <a:prstGeom prst="roundRect">
            <a:avLst>
              <a:gd name="adj" fmla="val 1490"/>
            </a:avLst>
          </a:prstGeom>
          <a:solidFill>
            <a:srgbClr val="2F2B54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77" y="4756309"/>
            <a:ext cx="433864" cy="433864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977" y="4875609"/>
            <a:ext cx="195143" cy="19514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0677" y="5334714"/>
            <a:ext cx="170152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Visualization</a:t>
            </a:r>
            <a:endParaRPr lang="en-US" sz="1300" dirty="0"/>
          </a:p>
        </p:txBody>
      </p:sp>
      <p:sp>
        <p:nvSpPr>
          <p:cNvPr id="13" name="Text 6"/>
          <p:cNvSpPr/>
          <p:nvPr/>
        </p:nvSpPr>
        <p:spPr>
          <a:xfrm>
            <a:off x="650677" y="5691902"/>
            <a:ext cx="63435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Matplotlib, Seaborn</a:t>
            </a:r>
            <a:endParaRPr lang="en-US" sz="1100" dirty="0"/>
          </a:p>
        </p:txBody>
      </p:sp>
      <p:sp>
        <p:nvSpPr>
          <p:cNvPr id="14" name="Shape 7"/>
          <p:cNvSpPr/>
          <p:nvPr/>
        </p:nvSpPr>
        <p:spPr>
          <a:xfrm>
            <a:off x="506135" y="6212443"/>
            <a:ext cx="6632615" cy="1456134"/>
          </a:xfrm>
          <a:prstGeom prst="roundRect">
            <a:avLst>
              <a:gd name="adj" fmla="val 1490"/>
            </a:avLst>
          </a:prstGeom>
          <a:solidFill>
            <a:srgbClr val="2F2B54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677" y="6356985"/>
            <a:ext cx="433864" cy="433864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977" y="6476286"/>
            <a:ext cx="195143" cy="19514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0677" y="6935391"/>
            <a:ext cx="170152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Deployment</a:t>
            </a:r>
            <a:endParaRPr lang="en-US" sz="1300" dirty="0"/>
          </a:p>
        </p:txBody>
      </p:sp>
      <p:sp>
        <p:nvSpPr>
          <p:cNvPr id="18" name="Text 9"/>
          <p:cNvSpPr/>
          <p:nvPr/>
        </p:nvSpPr>
        <p:spPr>
          <a:xfrm>
            <a:off x="650677" y="7292578"/>
            <a:ext cx="63435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Flask (API backend), Streamlit (UI frontend)</a:t>
            </a:r>
            <a:endParaRPr lang="en-US" sz="1100" dirty="0"/>
          </a:p>
        </p:txBody>
      </p:sp>
      <p:sp>
        <p:nvSpPr>
          <p:cNvPr id="19" name="Shape 10"/>
          <p:cNvSpPr/>
          <p:nvPr/>
        </p:nvSpPr>
        <p:spPr>
          <a:xfrm>
            <a:off x="7499271" y="3011091"/>
            <a:ext cx="6632615" cy="1456134"/>
          </a:xfrm>
          <a:prstGeom prst="roundRect">
            <a:avLst>
              <a:gd name="adj" fmla="val 1490"/>
            </a:avLst>
          </a:prstGeom>
          <a:solidFill>
            <a:srgbClr val="2F2B54"/>
          </a:solidFill>
          <a:ln/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3813" y="3155632"/>
            <a:ext cx="433864" cy="433864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63113" y="3274933"/>
            <a:ext cx="195143" cy="195143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643813" y="3734038"/>
            <a:ext cx="170152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Management</a:t>
            </a:r>
            <a:endParaRPr lang="en-US" sz="1300" dirty="0"/>
          </a:p>
        </p:txBody>
      </p:sp>
      <p:sp>
        <p:nvSpPr>
          <p:cNvPr id="23" name="Text 12"/>
          <p:cNvSpPr/>
          <p:nvPr/>
        </p:nvSpPr>
        <p:spPr>
          <a:xfrm>
            <a:off x="7643813" y="4091226"/>
            <a:ext cx="63435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Joblib (model saving)</a:t>
            </a:r>
            <a:endParaRPr lang="en-US" sz="1100" dirty="0"/>
          </a:p>
        </p:txBody>
      </p:sp>
      <p:sp>
        <p:nvSpPr>
          <p:cNvPr id="24" name="Shape 13"/>
          <p:cNvSpPr/>
          <p:nvPr/>
        </p:nvSpPr>
        <p:spPr>
          <a:xfrm>
            <a:off x="7499271" y="4611767"/>
            <a:ext cx="6632615" cy="1456134"/>
          </a:xfrm>
          <a:prstGeom prst="roundRect">
            <a:avLst>
              <a:gd name="adj" fmla="val 1490"/>
            </a:avLst>
          </a:prstGeom>
          <a:solidFill>
            <a:srgbClr val="2F2B54"/>
          </a:solidFill>
          <a:ln/>
        </p:spPr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43813" y="4756309"/>
            <a:ext cx="433864" cy="433864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63113" y="4875609"/>
            <a:ext cx="195143" cy="195143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7643813" y="5334714"/>
            <a:ext cx="170152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Version Control</a:t>
            </a:r>
            <a:endParaRPr lang="en-US" sz="1300" dirty="0"/>
          </a:p>
        </p:txBody>
      </p:sp>
      <p:sp>
        <p:nvSpPr>
          <p:cNvPr id="28" name="Text 15"/>
          <p:cNvSpPr/>
          <p:nvPr/>
        </p:nvSpPr>
        <p:spPr>
          <a:xfrm>
            <a:off x="7643813" y="5691902"/>
            <a:ext cx="63435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GitHub</a:t>
            </a:r>
            <a:endParaRPr lang="en-US" sz="1100" dirty="0"/>
          </a:p>
        </p:txBody>
      </p:sp>
      <p:sp>
        <p:nvSpPr>
          <p:cNvPr id="29" name="Shape 16"/>
          <p:cNvSpPr/>
          <p:nvPr/>
        </p:nvSpPr>
        <p:spPr>
          <a:xfrm>
            <a:off x="7499271" y="6212443"/>
            <a:ext cx="6632615" cy="1456134"/>
          </a:xfrm>
          <a:prstGeom prst="roundRect">
            <a:avLst>
              <a:gd name="adj" fmla="val 1490"/>
            </a:avLst>
          </a:prstGeom>
          <a:solidFill>
            <a:srgbClr val="2F2B54"/>
          </a:solidFill>
          <a:ln/>
        </p:spPr>
      </p:sp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43813" y="6356985"/>
            <a:ext cx="433864" cy="433864"/>
          </a:xfrm>
          <a:prstGeom prst="rect">
            <a:avLst/>
          </a:prstGeom>
        </p:spPr>
      </p:pic>
      <p:pic>
        <p:nvPicPr>
          <p:cNvPr id="31" name="Image 12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63113" y="6476286"/>
            <a:ext cx="195143" cy="195143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7643813" y="6935391"/>
            <a:ext cx="210931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Development Environments</a:t>
            </a:r>
            <a:endParaRPr lang="en-US" sz="1300" dirty="0"/>
          </a:p>
        </p:txBody>
      </p:sp>
      <p:sp>
        <p:nvSpPr>
          <p:cNvPr id="33" name="Text 18"/>
          <p:cNvSpPr/>
          <p:nvPr/>
        </p:nvSpPr>
        <p:spPr>
          <a:xfrm>
            <a:off x="7643813" y="7292578"/>
            <a:ext cx="63435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VS Code, Jupyter Notebook</a:t>
            </a:r>
            <a:endParaRPr lang="en-US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74AB7D-FC7D-1767-BF6B-E77BE9349CAB}"/>
              </a:ext>
            </a:extLst>
          </p:cNvPr>
          <p:cNvSpPr/>
          <p:nvPr/>
        </p:nvSpPr>
        <p:spPr>
          <a:xfrm>
            <a:off x="12765386" y="7668576"/>
            <a:ext cx="1865014" cy="561023"/>
          </a:xfrm>
          <a:prstGeom prst="rect">
            <a:avLst/>
          </a:prstGeom>
          <a:solidFill>
            <a:srgbClr val="0F0B35"/>
          </a:solidFill>
          <a:ln>
            <a:solidFill>
              <a:srgbClr val="0F0B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354" y="431602"/>
            <a:ext cx="6104811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Scope: Expanding Capabilities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54" y="1207056"/>
            <a:ext cx="784741" cy="9417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1020" y="1363980"/>
            <a:ext cx="2304455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Real-World Data Integration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491020" y="1688902"/>
            <a:ext cx="1259002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Utilise hospital datasets for enhanced generalization and accuracy.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54" y="2148840"/>
            <a:ext cx="784741" cy="9417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91020" y="2305764"/>
            <a:ext cx="1846659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Severity Scoring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491020" y="2630686"/>
            <a:ext cx="1259002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severity assessments (mild, moderate, severe) for predictions.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54" y="3090624"/>
            <a:ext cx="784741" cy="9417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91020" y="3247549"/>
            <a:ext cx="2025848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 Chatbot &amp; Mobile App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491020" y="3572470"/>
            <a:ext cx="1259002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 an AI chatbot for symptom text input and a dedicated mobile application.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54" y="4032409"/>
            <a:ext cx="784741" cy="9417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91020" y="4189333"/>
            <a:ext cx="2306836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Wearable Device Integration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491020" y="4514255"/>
            <a:ext cx="1259002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Integrate data from wearable devices (heart rate, blood pressure) for richer insights.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54" y="4974193"/>
            <a:ext cx="784741" cy="94178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91020" y="5131118"/>
            <a:ext cx="2046327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Telemedicine Integration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491020" y="5456039"/>
            <a:ext cx="1259002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Seamlessly connect with telemedicine services for virtual doctor consultations.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54" y="5915978"/>
            <a:ext cx="784741" cy="94178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91020" y="6072902"/>
            <a:ext cx="229731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Automated Medical Reports</a:t>
            </a:r>
            <a:endParaRPr lang="en-US" sz="1450" dirty="0"/>
          </a:p>
        </p:txBody>
      </p:sp>
      <p:sp>
        <p:nvSpPr>
          <p:cNvPr id="20" name="Text 12"/>
          <p:cNvSpPr/>
          <p:nvPr/>
        </p:nvSpPr>
        <p:spPr>
          <a:xfrm>
            <a:off x="1491020" y="6397823"/>
            <a:ext cx="1259002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Auto-generate PDF medical reports for easy sharing and record-keeping.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54" y="6857762"/>
            <a:ext cx="784741" cy="94178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491020" y="7014686"/>
            <a:ext cx="1846659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Multilingual Support</a:t>
            </a:r>
            <a:endParaRPr lang="en-US" sz="1450" dirty="0"/>
          </a:p>
        </p:txBody>
      </p:sp>
      <p:sp>
        <p:nvSpPr>
          <p:cNvPr id="23" name="Text 14"/>
          <p:cNvSpPr/>
          <p:nvPr/>
        </p:nvSpPr>
        <p:spPr>
          <a:xfrm>
            <a:off x="1491020" y="7339608"/>
            <a:ext cx="1259002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Extend support for various Indian languages to broaden accessibility.</a:t>
            </a:r>
            <a:endParaRPr 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D7B03A-B996-6F36-B1B5-82877DE23910}"/>
              </a:ext>
            </a:extLst>
          </p:cNvPr>
          <p:cNvSpPr/>
          <p:nvPr/>
        </p:nvSpPr>
        <p:spPr>
          <a:xfrm>
            <a:off x="12702012" y="7540560"/>
            <a:ext cx="1865014" cy="639008"/>
          </a:xfrm>
          <a:prstGeom prst="rect">
            <a:avLst/>
          </a:prstGeom>
          <a:solidFill>
            <a:srgbClr val="0F0B35"/>
          </a:solidFill>
          <a:ln>
            <a:solidFill>
              <a:srgbClr val="0F0B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596" y="451485"/>
            <a:ext cx="8032671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Conclusion: A New Era of Predictive Healthcare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4596" y="1328380"/>
            <a:ext cx="6540341" cy="787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project successfully demonstrates a complete AI-driven pipeline for disease prediction, encompassing data preprocessing, model training, deployment, and user interaction.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4596" y="2264093"/>
            <a:ext cx="6540341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Random Forest model achieved exceptional accuracy on the dataset and was effectively deployed using Flask and Streamlit.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4596" y="2937153"/>
            <a:ext cx="6540341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system delivers fast, reliable, and user-friendly predictions, proving its suitability for educational, research, and awareness initiatives.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83" y="1365290"/>
            <a:ext cx="6540341" cy="654034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20817" y="8459629"/>
            <a:ext cx="13234987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With further enhancements and the integration of real-world medical data, this project holds immense potential to evolve into a comprehensive digital healthcare assistant, revolutionising early disease detection.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74596" y="8274963"/>
            <a:ext cx="22860" cy="894636"/>
          </a:xfrm>
          <a:prstGeom prst="rect">
            <a:avLst/>
          </a:prstGeom>
          <a:solidFill>
            <a:srgbClr val="FD505F"/>
          </a:solidFill>
          <a:ln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C94FE-9EB4-8469-8C0B-F3F95360DBD1}"/>
              </a:ext>
            </a:extLst>
          </p:cNvPr>
          <p:cNvSpPr/>
          <p:nvPr/>
        </p:nvSpPr>
        <p:spPr>
          <a:xfrm>
            <a:off x="12765386" y="7590592"/>
            <a:ext cx="1865014" cy="639008"/>
          </a:xfrm>
          <a:prstGeom prst="rect">
            <a:avLst/>
          </a:prstGeom>
          <a:solidFill>
            <a:srgbClr val="0F0B35"/>
          </a:solidFill>
          <a:ln>
            <a:solidFill>
              <a:srgbClr val="0F0B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891</Words>
  <Application>Microsoft Macintosh PowerPoint</Application>
  <PresentationFormat>Custom</PresentationFormat>
  <Paragraphs>116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Kanit Light</vt:lpstr>
      <vt:lpstr>Kanit</vt:lpstr>
      <vt:lpstr>Martel Sans Light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Bhargavi Khokale</cp:lastModifiedBy>
  <cp:revision>2</cp:revision>
  <dcterms:created xsi:type="dcterms:W3CDTF">2025-12-03T18:44:38Z</dcterms:created>
  <dcterms:modified xsi:type="dcterms:W3CDTF">2026-02-09T08:17:13Z</dcterms:modified>
</cp:coreProperties>
</file>